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d Fardeen" userId="2d7c0bc390d380a3" providerId="LiveId" clId="{6DC131DC-F55D-49B8-B5DC-97CAAF040561}"/>
    <pc:docChg chg="custSel addSld modSld">
      <pc:chgData name="Mohd Fardeen" userId="2d7c0bc390d380a3" providerId="LiveId" clId="{6DC131DC-F55D-49B8-B5DC-97CAAF040561}" dt="2025-05-23T14:47:40.532" v="437" actId="207"/>
      <pc:docMkLst>
        <pc:docMk/>
      </pc:docMkLst>
      <pc:sldChg chg="modSp mod">
        <pc:chgData name="Mohd Fardeen" userId="2d7c0bc390d380a3" providerId="LiveId" clId="{6DC131DC-F55D-49B8-B5DC-97CAAF040561}" dt="2025-05-23T14:47:40.532" v="437" actId="207"/>
        <pc:sldMkLst>
          <pc:docMk/>
          <pc:sldMk cId="3965981719" sldId="256"/>
        </pc:sldMkLst>
        <pc:spChg chg="mod">
          <ac:chgData name="Mohd Fardeen" userId="2d7c0bc390d380a3" providerId="LiveId" clId="{6DC131DC-F55D-49B8-B5DC-97CAAF040561}" dt="2025-05-23T14:47:40.532" v="437" actId="207"/>
          <ac:spMkLst>
            <pc:docMk/>
            <pc:sldMk cId="3965981719" sldId="256"/>
            <ac:spMk id="2" creationId="{7B29BBAF-FA0F-4FA3-A465-25D738223AAA}"/>
          </ac:spMkLst>
        </pc:spChg>
      </pc:sldChg>
      <pc:sldChg chg="modSp new mod">
        <pc:chgData name="Mohd Fardeen" userId="2d7c0bc390d380a3" providerId="LiveId" clId="{6DC131DC-F55D-49B8-B5DC-97CAAF040561}" dt="2025-05-22T19:19:13.878" v="352" actId="27636"/>
        <pc:sldMkLst>
          <pc:docMk/>
          <pc:sldMk cId="1118029182" sldId="261"/>
        </pc:sldMkLst>
        <pc:spChg chg="mod">
          <ac:chgData name="Mohd Fardeen" userId="2d7c0bc390d380a3" providerId="LiveId" clId="{6DC131DC-F55D-49B8-B5DC-97CAAF040561}" dt="2025-05-22T19:02:27.315" v="19" actId="114"/>
          <ac:spMkLst>
            <pc:docMk/>
            <pc:sldMk cId="1118029182" sldId="261"/>
            <ac:spMk id="2" creationId="{3DDC8573-998F-4F3B-8EEC-984E4F23D16E}"/>
          </ac:spMkLst>
        </pc:spChg>
        <pc:spChg chg="mod">
          <ac:chgData name="Mohd Fardeen" userId="2d7c0bc390d380a3" providerId="LiveId" clId="{6DC131DC-F55D-49B8-B5DC-97CAAF040561}" dt="2025-05-22T19:19:13.878" v="352" actId="27636"/>
          <ac:spMkLst>
            <pc:docMk/>
            <pc:sldMk cId="1118029182" sldId="261"/>
            <ac:spMk id="3" creationId="{D3ED2048-38D3-451F-8046-D142EB8F755C}"/>
          </ac:spMkLst>
        </pc:spChg>
      </pc:sldChg>
      <pc:sldChg chg="modSp new mod">
        <pc:chgData name="Mohd Fardeen" userId="2d7c0bc390d380a3" providerId="LiveId" clId="{6DC131DC-F55D-49B8-B5DC-97CAAF040561}" dt="2025-05-22T19:23:04.094" v="373" actId="20577"/>
        <pc:sldMkLst>
          <pc:docMk/>
          <pc:sldMk cId="1520683223" sldId="262"/>
        </pc:sldMkLst>
        <pc:spChg chg="mod">
          <ac:chgData name="Mohd Fardeen" userId="2d7c0bc390d380a3" providerId="LiveId" clId="{6DC131DC-F55D-49B8-B5DC-97CAAF040561}" dt="2025-05-22T19:20:11.605" v="358" actId="114"/>
          <ac:spMkLst>
            <pc:docMk/>
            <pc:sldMk cId="1520683223" sldId="262"/>
            <ac:spMk id="2" creationId="{02A65E03-8D4D-453F-97A4-05F2F7F501EB}"/>
          </ac:spMkLst>
        </pc:spChg>
        <pc:spChg chg="mod">
          <ac:chgData name="Mohd Fardeen" userId="2d7c0bc390d380a3" providerId="LiveId" clId="{6DC131DC-F55D-49B8-B5DC-97CAAF040561}" dt="2025-05-22T19:23:04.094" v="373" actId="20577"/>
          <ac:spMkLst>
            <pc:docMk/>
            <pc:sldMk cId="1520683223" sldId="262"/>
            <ac:spMk id="3" creationId="{40B59190-8822-4202-BC52-78C590C8DE3A}"/>
          </ac:spMkLst>
        </pc:spChg>
      </pc:sldChg>
      <pc:sldChg chg="modSp new mod">
        <pc:chgData name="Mohd Fardeen" userId="2d7c0bc390d380a3" providerId="LiveId" clId="{6DC131DC-F55D-49B8-B5DC-97CAAF040561}" dt="2025-05-22T19:28:53.164" v="409"/>
        <pc:sldMkLst>
          <pc:docMk/>
          <pc:sldMk cId="3175509974" sldId="263"/>
        </pc:sldMkLst>
        <pc:spChg chg="mod">
          <ac:chgData name="Mohd Fardeen" userId="2d7c0bc390d380a3" providerId="LiveId" clId="{6DC131DC-F55D-49B8-B5DC-97CAAF040561}" dt="2025-05-22T19:25:32.720" v="405" actId="14100"/>
          <ac:spMkLst>
            <pc:docMk/>
            <pc:sldMk cId="3175509974" sldId="263"/>
            <ac:spMk id="2" creationId="{37E4401A-5279-41BC-9711-E8CDFC0D708D}"/>
          </ac:spMkLst>
        </pc:spChg>
        <pc:spChg chg="mod">
          <ac:chgData name="Mohd Fardeen" userId="2d7c0bc390d380a3" providerId="LiveId" clId="{6DC131DC-F55D-49B8-B5DC-97CAAF040561}" dt="2025-05-22T19:28:53.164" v="409"/>
          <ac:spMkLst>
            <pc:docMk/>
            <pc:sldMk cId="3175509974" sldId="263"/>
            <ac:spMk id="3" creationId="{B04E62B0-0E10-4EBF-A6DC-2930DE6058C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2BA2B-167D-4332-BE5A-D70573E99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95CBAD-8014-4265-9537-054CC829FC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2FE22-7AEC-4E89-8E16-A48D41E62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0F460-F499-4E9B-9776-40F819AA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277E9-A894-48BD-9560-038840EFC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3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A6921-0B32-4028-91F9-266F8BE55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BEB731-9AE5-40FC-8A45-D10F1BBB1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75E7E-138E-4D50-9F14-72728003F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C7E62-10CB-4474-BF3B-7FE97ACB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4373A-DE2D-43EB-9315-87FC91C31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42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A10D3E-15EE-4772-B0B6-8120849951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1D3240-D645-49D9-9031-0E9D147B15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912F2-4AE4-465B-BAEB-FD2CFB24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DCA2C-658F-4133-8851-8023774CB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67A66-8301-4070-B349-243A7C6E4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1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3A103-E703-4D4E-8150-237BC08E0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7F8C1-6977-4523-8739-992FD82DF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925CB0-D626-4F86-BAF1-8173D6800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9214E-7B2B-4B9F-AA89-E8AD11BF3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09447-6F2D-4E21-B348-BA1B0D8EF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9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9673A-AD31-470A-B68D-9709356F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923C4-7961-4BA2-AB6D-95E6841EE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19C98-3D0B-4927-8993-567DE6040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C59DC-B2B5-4671-BC18-C2EBF6EE6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ED658-32AC-42A1-83F0-91FC18E5A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84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CAD7B-89DC-4C52-9EFE-73AF36445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8D30A-9065-4992-BC12-A059C5CE2B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12571D-841D-446A-B7A8-CD5831B9A2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310208-AAEA-42EA-9063-C25D18D06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9DCDB-EE0D-4C9F-9902-193832ABA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397A7B-C99C-4C7F-9D6E-9CCDFDD6D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95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35493-BE42-4376-AB0E-86EE664D7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0E4D1-B24D-4A09-9F2B-65EBAD329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9DD993-FD50-4AC2-9BB4-782FE1232E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428CE1-1074-4C23-8738-F54504C6D1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DB70AA-6E5B-46D1-9711-65389B6572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966F64-5757-4136-80F3-307D06BBD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D24A12-4A5B-404C-9FC7-688B294A8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A979D-BB4B-4064-9B9C-E6F8B255D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51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1C4F-3A5A-47C9-8E47-C18A36B41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842977-2747-4BA2-8D07-BE14F4EB1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FEDF32-D1DE-414D-9649-9AB344237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D56506-DB4B-4533-82E8-DF02AA2F8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0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1883F-BD3A-4FC5-9B21-1D16DA4D4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B3D2E5-7E80-45BB-A081-32EA94B7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23FE90-6C26-4133-B6B4-71C908427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86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0EB4C-44FF-4187-9606-1B2FE48AE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0BFD8-D696-4A45-ABB4-D1AF654DE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6BA14-48D9-4584-9D90-739AFE2E3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BD0A23-E23E-4B8B-9993-FBE471BCC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BABC4-D1B5-4643-AB80-07E1A95EE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BA084-98F3-44D9-8BCD-4AFEA7A9C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0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B7DB7-3950-473B-9BA7-22D27A52B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D1E693-919C-4506-802C-52EE626718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04C0E-F432-4D53-95EB-5F8238989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94AB4D-D73B-4917-A757-48D522041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01BC7-1E24-4C59-AD0F-7368C12A7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07EC98-6C89-4BC3-9A91-56521084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8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00FC0C-300D-46D9-8BB0-D8BF9F373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3DDC4-F477-4760-80B3-433653874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A7392-648E-46FF-9711-F65103E030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33F71-4526-43B6-BE13-C7F4C3E23B10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85E0C-2BA0-4A96-BA72-2EB44AA637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F456F-69DE-499B-A28A-544DD3270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0B210-CEAA-46CC-8123-2F902AD9B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0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9BBAF-FA0F-4FA3-A465-25D738223A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/>
              <a:t>Summary and Recommendations of Project</a:t>
            </a:r>
            <a:br>
              <a:rPr lang="en-US" b="1" i="1" dirty="0"/>
            </a:br>
            <a:br>
              <a:rPr lang="en-US" b="1" i="1" dirty="0"/>
            </a:br>
            <a:r>
              <a:rPr lang="en-US" sz="3600" b="1" i="1" dirty="0">
                <a:solidFill>
                  <a:srgbClr val="FF0000"/>
                </a:solidFill>
              </a:rPr>
              <a:t>Video explanation- </a:t>
            </a:r>
            <a:r>
              <a:rPr lang="en-US" sz="3600" b="1" i="1" dirty="0"/>
              <a:t>https://drive.google.com/file/d/1x-_7jFJNdyVbgfvRhTc_BssXigVhcBtN/view?usp=drivesdk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1A23E7-A2C0-4213-876B-738D7615B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05382" y="6149929"/>
            <a:ext cx="9144000" cy="1655762"/>
          </a:xfrm>
        </p:spPr>
        <p:txBody>
          <a:bodyPr/>
          <a:lstStyle/>
          <a:p>
            <a:r>
              <a:rPr lang="en-US" dirty="0"/>
              <a:t>BY- MOHD FARDEEN</a:t>
            </a:r>
          </a:p>
        </p:txBody>
      </p:sp>
    </p:spTree>
    <p:extLst>
      <p:ext uri="{BB962C8B-B14F-4D97-AF65-F5344CB8AC3E}">
        <p14:creationId xmlns:p14="http://schemas.microsoft.com/office/powerpoint/2010/main" val="3965981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33D43-53DB-4170-A4AB-4D7C81EA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key findings from customer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BEDBD-9955-4578-91A0-DB80D56C5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"Mass Customer" represents the largest segment with 2000 customers, followed by "High Net Worth" (1021 customers) and "Affluent Customer" (979 customers).</a:t>
            </a:r>
          </a:p>
          <a:p>
            <a:r>
              <a:rPr lang="en-US" dirty="0"/>
              <a:t>Male customers, on average, have a slightly higher number of bike-related purchases in the past 3 years (49.91) compared to female customers (48.24). The overall average is 49.04 purchases.</a:t>
            </a:r>
          </a:p>
          <a:p>
            <a:r>
              <a:rPr lang="en-US" dirty="0"/>
              <a:t>Health and Retail are other prominent industries, showing a good distribution across all customer segments.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753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D9FA-60B3-4A65-8CA1-43BA65DA8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key findings from transaction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26E60-357A-4636-B531-0CC68EFB4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Approximately 1,600-1,700 transactions occur each month, with slight peaks in May, July, August, and October, and dips in June and September.</a:t>
            </a:r>
          </a:p>
          <a:p>
            <a:r>
              <a:rPr lang="en-US" dirty="0"/>
              <a:t>Male customers have slightly more bike-related purchases on average than female customers.</a:t>
            </a:r>
          </a:p>
          <a:p>
            <a:r>
              <a:rPr lang="en-US" dirty="0"/>
              <a:t>Financial Services and Manufacturing are key industries for all customer segments.</a:t>
            </a:r>
          </a:p>
          <a:p>
            <a:r>
              <a:rPr lang="en-US" dirty="0"/>
              <a:t>Customers like </a:t>
            </a:r>
            <a:r>
              <a:rPr lang="en-US" dirty="0" err="1"/>
              <a:t>Jillie</a:t>
            </a:r>
            <a:r>
              <a:rPr lang="en-US" dirty="0"/>
              <a:t> </a:t>
            </a:r>
            <a:r>
              <a:rPr lang="en-US" dirty="0" err="1"/>
              <a:t>Fyndon</a:t>
            </a:r>
            <a:r>
              <a:rPr lang="en-US" dirty="0"/>
              <a:t>, Ericka Eggers, </a:t>
            </a:r>
            <a:r>
              <a:rPr lang="en-US" dirty="0" err="1"/>
              <a:t>Hercule</a:t>
            </a:r>
            <a:r>
              <a:rPr lang="en-US" dirty="0"/>
              <a:t> contribute significantly higher standard costs, indicating their high value.</a:t>
            </a:r>
          </a:p>
        </p:txBody>
      </p:sp>
    </p:spTree>
    <p:extLst>
      <p:ext uri="{BB962C8B-B14F-4D97-AF65-F5344CB8AC3E}">
        <p14:creationId xmlns:p14="http://schemas.microsoft.com/office/powerpoint/2010/main" val="2972002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0C0A6-A39A-4598-8C8E-DE6A84EFA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key findings from new customer insights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89C5-B65F-41A8-B9F4-2F7980818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Average bike-related purchases for new customers are around 49.8.</a:t>
            </a:r>
          </a:p>
          <a:p>
            <a:endParaRPr lang="en-US" dirty="0"/>
          </a:p>
          <a:p>
            <a:r>
              <a:rPr lang="en-US" dirty="0"/>
              <a:t>New South Wales (NSW) has the highest customer concentration.</a:t>
            </a:r>
          </a:p>
          <a:p>
            <a:endParaRPr lang="en-US" dirty="0"/>
          </a:p>
          <a:p>
            <a:r>
              <a:rPr lang="en-US" dirty="0"/>
              <a:t>Financial Services and Manufacturing are primary industries across all customer segments.</a:t>
            </a:r>
          </a:p>
          <a:p>
            <a:endParaRPr lang="en-US" dirty="0"/>
          </a:p>
          <a:p>
            <a:r>
              <a:rPr lang="en-US" dirty="0"/>
              <a:t>"Mass Customer" is the largest wealth segment.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34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17EF3-B61B-4318-A778-6E4EFF2DE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key findings from CLV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EACDF-5157-43C2-B0DC-75B8F2AEA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Male customers generally show higher CLV, particularly in the Agriculture sector.</a:t>
            </a:r>
          </a:p>
          <a:p>
            <a:endParaRPr lang="en-US" dirty="0"/>
          </a:p>
          <a:p>
            <a:r>
              <a:rPr lang="en-US" dirty="0"/>
              <a:t>Higher Average Purchase Values (APV) generally align with higher CLV, confirming that big spenders are often the most valuable..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Agriculture &amp; Financial Services show of the highest individual CLV figures, indicating strong customer segments.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39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8573-998F-4F3B-8EEC-984E4F23D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Recommendations for market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D2048-38D3-451F-8046-D142EB8F7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Focus on "High Net Worth" &amp; "Affluent" Segments because  These customers are fewer in number however represent significant value.</a:t>
            </a:r>
          </a:p>
          <a:p>
            <a:endParaRPr lang="en-US" dirty="0"/>
          </a:p>
          <a:p>
            <a:r>
              <a:rPr lang="en-US" dirty="0"/>
              <a:t>Target Financial Services &amp; Manufacturing Industries are good steps because they  have a strong presence across all wealth segments. </a:t>
            </a:r>
          </a:p>
          <a:p>
            <a:endParaRPr lang="en-US" dirty="0"/>
          </a:p>
          <a:p>
            <a:r>
              <a:rPr lang="en-US" dirty="0"/>
              <a:t>Male customers shows higher bike-related purchases. Targeting male customer  than female will give higher profit.</a:t>
            </a:r>
          </a:p>
          <a:p>
            <a:endParaRPr lang="en-US" dirty="0"/>
          </a:p>
          <a:p>
            <a:r>
              <a:rPr lang="en-US" dirty="0"/>
              <a:t>New South Wales has higher customer concentration. Focusing on this region will help in increase of sales.</a:t>
            </a:r>
          </a:p>
        </p:txBody>
      </p:sp>
    </p:spTree>
    <p:extLst>
      <p:ext uri="{BB962C8B-B14F-4D97-AF65-F5344CB8AC3E}">
        <p14:creationId xmlns:p14="http://schemas.microsoft.com/office/powerpoint/2010/main" val="111802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65E03-8D4D-453F-97A4-05F2F7F5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Business expansion based on new customer location analysis.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59190-8822-4202-BC52-78C590C8D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South Wales (NSW) shows the highest customer concentration, indicating a strong existing market and potential for further growth.</a:t>
            </a:r>
          </a:p>
          <a:p>
            <a:endParaRPr lang="en-US" dirty="0"/>
          </a:p>
          <a:p>
            <a:r>
              <a:rPr lang="en-US" dirty="0"/>
              <a:t>Targeting Victoria (VIC) and Queensland (QLD) represent significant secondary markets for expansion.</a:t>
            </a:r>
          </a:p>
          <a:p>
            <a:endParaRPr lang="en-US" dirty="0"/>
          </a:p>
          <a:p>
            <a:r>
              <a:rPr lang="en-US" dirty="0"/>
              <a:t>Tailor marketing to capitalize on these regional strengths.</a:t>
            </a:r>
          </a:p>
        </p:txBody>
      </p:sp>
    </p:spTree>
    <p:extLst>
      <p:ext uri="{BB962C8B-B14F-4D97-AF65-F5344CB8AC3E}">
        <p14:creationId xmlns:p14="http://schemas.microsoft.com/office/powerpoint/2010/main" val="1520683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4401A-5279-41BC-9711-E8CDFC0D7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09303" cy="1357143"/>
          </a:xfrm>
        </p:spPr>
        <p:txBody>
          <a:bodyPr/>
          <a:lstStyle/>
          <a:p>
            <a:r>
              <a:rPr lang="en-US" b="1" i="1" dirty="0"/>
              <a:t>Recommendation based on transaction analysis.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E62B0-0E10-4EBF-A6DC-2930DE605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</a:t>
            </a:r>
            <a:r>
              <a:rPr lang="en-US" dirty="0" err="1"/>
              <a:t>Solex</a:t>
            </a:r>
            <a:r>
              <a:rPr lang="en-US" dirty="0"/>
              <a:t>" is the top-selling brand and introducing new products under this brand or cross-promoting it with other brands to uplift overall sales.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Boost "Standard" &amp; "Touring" Lines: These product lines drive significant revenue. </a:t>
            </a:r>
            <a:r>
              <a:rPr lang="en-US"/>
              <a:t>Focus on expanding their variety, features, and marketing to maintain dominance.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509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514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Summary and Recommendations of Project  Video explanation- https://drive.google.com/file/d/1x-_7jFJNdyVbgfvRhTc_BssXigVhcBtN/view?usp=drivesdk</vt:lpstr>
      <vt:lpstr>key findings from customer segmentation</vt:lpstr>
      <vt:lpstr>key findings from transaction analysis</vt:lpstr>
      <vt:lpstr>key findings from new customer insights</vt:lpstr>
      <vt:lpstr>key findings from CLV analysis</vt:lpstr>
      <vt:lpstr>Recommendations for market strategies</vt:lpstr>
      <vt:lpstr>Business expansion based on new customer location analysis.</vt:lpstr>
      <vt:lpstr>Recommendation based on transaction analysis.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and Recommendations of Project</dc:title>
  <dc:creator>Mohd Fardeen</dc:creator>
  <cp:lastModifiedBy>Mohd Fardeen</cp:lastModifiedBy>
  <cp:revision>6</cp:revision>
  <dcterms:created xsi:type="dcterms:W3CDTF">2025-05-22T18:17:35Z</dcterms:created>
  <dcterms:modified xsi:type="dcterms:W3CDTF">2025-05-23T14:47:54Z</dcterms:modified>
</cp:coreProperties>
</file>